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57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9D796251-91B9-489E-968C-E33883642921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0A864EAB-66DF-4D82-92D1-43B6EC98B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255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6251-91B9-489E-968C-E33883642921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64EAB-66DF-4D82-92D1-43B6EC98B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784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6251-91B9-489E-968C-E33883642921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64EAB-66DF-4D82-92D1-43B6EC98B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011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6251-91B9-489E-968C-E33883642921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64EAB-66DF-4D82-92D1-43B6EC98B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1528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6251-91B9-489E-968C-E33883642921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64EAB-66DF-4D82-92D1-43B6EC98B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7999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6251-91B9-489E-968C-E33883642921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64EAB-66DF-4D82-92D1-43B6EC98B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3229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6251-91B9-489E-968C-E33883642921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64EAB-66DF-4D82-92D1-43B6EC98B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4019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9D796251-91B9-489E-968C-E33883642921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64EAB-66DF-4D82-92D1-43B6EC98B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5431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9D796251-91B9-489E-968C-E33883642921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64EAB-66DF-4D82-92D1-43B6EC98B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545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6251-91B9-489E-968C-E33883642921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64EAB-66DF-4D82-92D1-43B6EC98B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335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6251-91B9-489E-968C-E33883642921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64EAB-66DF-4D82-92D1-43B6EC98B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417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6251-91B9-489E-968C-E33883642921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64EAB-66DF-4D82-92D1-43B6EC98B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234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6251-91B9-489E-968C-E33883642921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64EAB-66DF-4D82-92D1-43B6EC98B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87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6251-91B9-489E-968C-E33883642921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64EAB-66DF-4D82-92D1-43B6EC98B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98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6251-91B9-489E-968C-E33883642921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64EAB-66DF-4D82-92D1-43B6EC98B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374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6251-91B9-489E-968C-E33883642921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64EAB-66DF-4D82-92D1-43B6EC98B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68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6251-91B9-489E-968C-E33883642921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64EAB-66DF-4D82-92D1-43B6EC98B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548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D796251-91B9-489E-968C-E33883642921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0A864EAB-66DF-4D82-92D1-43B6EC98B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678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Basics of States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237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Kinds of Legitimacy </a:t>
            </a:r>
            <a:br>
              <a:rPr lang="en-US" dirty="0"/>
            </a:br>
            <a:r>
              <a:rPr lang="en-US" dirty="0"/>
              <a:t>(perception of right to rule)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Rational-legal—rules of the political game</a:t>
            </a:r>
          </a:p>
          <a:p>
            <a:pPr lvl="1"/>
            <a:r>
              <a:rPr lang="en-US" sz="2400" dirty="0" smtClean="0"/>
              <a:t>Leaders exercise power under specific rules </a:t>
            </a:r>
          </a:p>
          <a:p>
            <a:pPr lvl="1"/>
            <a:r>
              <a:rPr lang="en-US" sz="2400" dirty="0" smtClean="0"/>
              <a:t>Rules say what powers and when (</a:t>
            </a:r>
            <a:r>
              <a:rPr lang="en-US" sz="2400" dirty="0" err="1" smtClean="0"/>
              <a:t>ie</a:t>
            </a:r>
            <a:r>
              <a:rPr lang="en-US" sz="2400" dirty="0" smtClean="0"/>
              <a:t>. Defined term of office)</a:t>
            </a:r>
          </a:p>
          <a:p>
            <a:pPr lvl="2"/>
            <a:r>
              <a:rPr lang="en-US" sz="2000" dirty="0" smtClean="0"/>
              <a:t>Great Britain</a:t>
            </a:r>
          </a:p>
          <a:p>
            <a:pPr lvl="2"/>
            <a:r>
              <a:rPr lang="en-US" sz="2000" dirty="0" smtClean="0"/>
              <a:t>United States</a:t>
            </a:r>
          </a:p>
        </p:txBody>
      </p:sp>
    </p:spTree>
    <p:extLst>
      <p:ext uri="{BB962C8B-B14F-4D97-AF65-F5344CB8AC3E}">
        <p14:creationId xmlns:p14="http://schemas.microsoft.com/office/powerpoint/2010/main" val="3334796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Kinds of state governments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Unitary states</a:t>
            </a:r>
          </a:p>
          <a:p>
            <a:pPr lvl="1"/>
            <a:r>
              <a:rPr lang="en-US" sz="2000" dirty="0" smtClean="0"/>
              <a:t>All or almost all centralized power</a:t>
            </a:r>
          </a:p>
          <a:p>
            <a:pPr lvl="1"/>
            <a:r>
              <a:rPr lang="en-US" sz="2000" dirty="0" smtClean="0"/>
              <a:t>Regional governments will not be very meaningful in comparison</a:t>
            </a:r>
          </a:p>
          <a:p>
            <a:pPr lvl="1"/>
            <a:r>
              <a:rPr lang="en-US" sz="2000" dirty="0"/>
              <a:t>China, </a:t>
            </a:r>
            <a:r>
              <a:rPr lang="en-US" sz="2000" dirty="0" smtClean="0"/>
              <a:t>Iran</a:t>
            </a:r>
          </a:p>
          <a:p>
            <a:pPr lvl="1"/>
            <a:r>
              <a:rPr lang="en-US" sz="2000" dirty="0" smtClean="0"/>
              <a:t>Sometimes central governments adopt devolution policy (willingly cede power to obtain a policy objective)</a:t>
            </a:r>
          </a:p>
          <a:p>
            <a:pPr lvl="2"/>
            <a:r>
              <a:rPr lang="en-US" sz="1800" dirty="0" smtClean="0"/>
              <a:t>Tony Blair with Scotland, Wales and N. Ireland</a:t>
            </a:r>
          </a:p>
          <a:p>
            <a:pPr lvl="2"/>
            <a:r>
              <a:rPr lang="en-US" sz="1800" dirty="0" smtClean="0"/>
              <a:t>Canada with Quebec </a:t>
            </a:r>
          </a:p>
        </p:txBody>
      </p:sp>
    </p:spTree>
    <p:extLst>
      <p:ext uri="{BB962C8B-B14F-4D97-AF65-F5344CB8AC3E}">
        <p14:creationId xmlns:p14="http://schemas.microsoft.com/office/powerpoint/2010/main" val="4228107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Kinds of state governments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Federal</a:t>
            </a:r>
          </a:p>
          <a:p>
            <a:pPr lvl="1"/>
            <a:r>
              <a:rPr lang="en-US" sz="2800" dirty="0" smtClean="0"/>
              <a:t>Official division of powers (constitution) between central and regional governments</a:t>
            </a:r>
          </a:p>
          <a:p>
            <a:pPr lvl="2"/>
            <a:r>
              <a:rPr lang="en-US" sz="2400" dirty="0" smtClean="0"/>
              <a:t>US with ratification of constitution</a:t>
            </a:r>
          </a:p>
          <a:p>
            <a:pPr lvl="2"/>
            <a:r>
              <a:rPr lang="en-US" sz="2400" dirty="0" smtClean="0"/>
              <a:t>Mexico and Nigeria are federal</a:t>
            </a:r>
          </a:p>
          <a:p>
            <a:pPr lvl="2"/>
            <a:r>
              <a:rPr lang="en-US" sz="2400" dirty="0" smtClean="0"/>
              <a:t>Russia used to be…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09270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Kinds of state governments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Confederation </a:t>
            </a:r>
            <a:endParaRPr lang="en-US" sz="3200" dirty="0"/>
          </a:p>
          <a:p>
            <a:pPr lvl="1"/>
            <a:r>
              <a:rPr lang="en-US" sz="2800" dirty="0" smtClean="0"/>
              <a:t>One central government is not truly sovereign over its members</a:t>
            </a:r>
          </a:p>
          <a:p>
            <a:pPr lvl="1"/>
            <a:r>
              <a:rPr lang="en-US" sz="2800" dirty="0" smtClean="0"/>
              <a:t>Uncommon in modern states (</a:t>
            </a:r>
            <a:r>
              <a:rPr lang="en-US" sz="2800" dirty="0" err="1" smtClean="0"/>
              <a:t>ie</a:t>
            </a:r>
            <a:r>
              <a:rPr lang="en-US" sz="2800" dirty="0" smtClean="0"/>
              <a:t>. USSR to CIS)</a:t>
            </a:r>
          </a:p>
          <a:p>
            <a:pPr lvl="1"/>
            <a:r>
              <a:rPr lang="en-US" sz="2800" dirty="0" smtClean="0"/>
              <a:t>Many supranational organizations are confederations</a:t>
            </a:r>
          </a:p>
        </p:txBody>
      </p:sp>
    </p:spTree>
    <p:extLst>
      <p:ext uri="{BB962C8B-B14F-4D97-AF65-F5344CB8AC3E}">
        <p14:creationId xmlns:p14="http://schemas.microsoft.com/office/powerpoint/2010/main" val="7471591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SUPRAnational</a:t>
            </a:r>
            <a:r>
              <a:rPr lang="en-US" dirty="0" smtClean="0"/>
              <a:t> Organizations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Group makes collective decisions</a:t>
            </a:r>
          </a:p>
          <a:p>
            <a:r>
              <a:rPr lang="en-US" sz="2400" dirty="0" smtClean="0"/>
              <a:t>Sovereignty may be given up in certain areas (</a:t>
            </a:r>
            <a:r>
              <a:rPr lang="en-US" sz="2400" dirty="0" err="1" smtClean="0"/>
              <a:t>ie</a:t>
            </a:r>
            <a:r>
              <a:rPr lang="en-US" sz="2400" dirty="0" smtClean="0"/>
              <a:t>. Trade, but not military)</a:t>
            </a:r>
          </a:p>
          <a:p>
            <a:pPr lvl="1"/>
            <a:r>
              <a:rPr lang="en-US" sz="2000" dirty="0" smtClean="0"/>
              <a:t>Some sovereignty given up:</a:t>
            </a:r>
          </a:p>
          <a:p>
            <a:pPr lvl="2"/>
            <a:r>
              <a:rPr lang="en-US" sz="1800" dirty="0" smtClean="0"/>
              <a:t>EU</a:t>
            </a:r>
          </a:p>
          <a:p>
            <a:pPr lvl="2"/>
            <a:r>
              <a:rPr lang="en-US" sz="1800" dirty="0" smtClean="0"/>
              <a:t>WTO</a:t>
            </a:r>
          </a:p>
          <a:p>
            <a:pPr lvl="1"/>
            <a:r>
              <a:rPr lang="en-US" sz="2000" dirty="0" smtClean="0"/>
              <a:t>Little/no sovereignty given up:</a:t>
            </a:r>
          </a:p>
          <a:p>
            <a:pPr lvl="2"/>
            <a:r>
              <a:rPr lang="en-US" sz="1800" dirty="0" smtClean="0"/>
              <a:t>UN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464593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Politics &amp; Society…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Cleavages</a:t>
            </a:r>
          </a:p>
          <a:p>
            <a:r>
              <a:rPr lang="en-US" dirty="0" smtClean="0"/>
              <a:t>Attitude</a:t>
            </a:r>
          </a:p>
          <a:p>
            <a:r>
              <a:rPr lang="en-US" dirty="0" smtClean="0"/>
              <a:t>Ideology</a:t>
            </a:r>
          </a:p>
          <a:p>
            <a:r>
              <a:rPr lang="en-US" dirty="0" smtClean="0"/>
              <a:t>Culture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224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state?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sovereign political institutions </a:t>
            </a:r>
          </a:p>
          <a:p>
            <a:r>
              <a:rPr lang="en-US" sz="3200" dirty="0" smtClean="0"/>
              <a:t>possess the power to make policy decisions</a:t>
            </a:r>
          </a:p>
          <a:p>
            <a:r>
              <a:rPr lang="en-US" sz="3200" dirty="0" smtClean="0"/>
              <a:t>Can use force legitimately</a:t>
            </a:r>
          </a:p>
        </p:txBody>
      </p:sp>
    </p:spTree>
    <p:extLst>
      <p:ext uri="{BB962C8B-B14F-4D97-AF65-F5344CB8AC3E}">
        <p14:creationId xmlns:p14="http://schemas.microsoft.com/office/powerpoint/2010/main" val="1318241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difference between a state, nation and ethnicity?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 has:</a:t>
            </a:r>
          </a:p>
          <a:p>
            <a:pPr lvl="1"/>
            <a:r>
              <a:rPr lang="en-US" dirty="0" smtClean="0"/>
              <a:t>Sovereignty (no higher authority)</a:t>
            </a:r>
          </a:p>
          <a:p>
            <a:pPr lvl="1"/>
            <a:r>
              <a:rPr lang="en-US" dirty="0" smtClean="0"/>
              <a:t>Power</a:t>
            </a:r>
          </a:p>
          <a:p>
            <a:pPr lvl="1"/>
            <a:r>
              <a:rPr lang="en-US" dirty="0" smtClean="0"/>
              <a:t>Territory bounded by borders</a:t>
            </a:r>
          </a:p>
          <a:p>
            <a:pPr lvl="1"/>
            <a:r>
              <a:rPr lang="en-US" dirty="0" smtClean="0"/>
              <a:t>people</a:t>
            </a:r>
          </a:p>
          <a:p>
            <a:r>
              <a:rPr lang="en-US" dirty="0" smtClean="0"/>
              <a:t>“monopoly on the legitimate use of force”</a:t>
            </a:r>
          </a:p>
          <a:p>
            <a:r>
              <a:rPr lang="en-US" dirty="0"/>
              <a:t>People often refer to them as countries or nations</a:t>
            </a:r>
          </a:p>
        </p:txBody>
      </p:sp>
    </p:spTree>
    <p:extLst>
      <p:ext uri="{BB962C8B-B14F-4D97-AF65-F5344CB8AC3E}">
        <p14:creationId xmlns:p14="http://schemas.microsoft.com/office/powerpoint/2010/main" val="54777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the difference between a state, nation and ethnicity?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Ethnicity is common </a:t>
            </a:r>
          </a:p>
          <a:p>
            <a:pPr lvl="1"/>
            <a:r>
              <a:rPr lang="en-US" dirty="0" smtClean="0"/>
              <a:t>Language</a:t>
            </a:r>
          </a:p>
          <a:p>
            <a:pPr lvl="1"/>
            <a:r>
              <a:rPr lang="en-US" dirty="0" smtClean="0"/>
              <a:t>Religion</a:t>
            </a:r>
          </a:p>
          <a:p>
            <a:pPr lvl="1"/>
            <a:r>
              <a:rPr lang="en-US" dirty="0" smtClean="0"/>
              <a:t>History</a:t>
            </a:r>
          </a:p>
          <a:p>
            <a:pPr lvl="1"/>
            <a:r>
              <a:rPr lang="en-US" dirty="0" smtClean="0"/>
              <a:t>Self-identified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477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the difference between a state, nation and ethnicity?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nation is a group of people bonded together by a sense of sovereign political destiny (</a:t>
            </a:r>
            <a:r>
              <a:rPr lang="en-US" dirty="0" err="1" smtClean="0"/>
              <a:t>ie</a:t>
            </a:r>
            <a:r>
              <a:rPr lang="en-US" dirty="0" smtClean="0"/>
              <a:t>. We should be/are a state)</a:t>
            </a:r>
          </a:p>
          <a:p>
            <a:r>
              <a:rPr lang="en-US" dirty="0" smtClean="0"/>
              <a:t>Nation-state (compare borders…) </a:t>
            </a:r>
          </a:p>
          <a:p>
            <a:r>
              <a:rPr lang="en-US" dirty="0" smtClean="0"/>
              <a:t>Some nations are stateless…</a:t>
            </a:r>
          </a:p>
          <a:p>
            <a:r>
              <a:rPr lang="en-US" dirty="0" smtClean="0"/>
              <a:t>basis </a:t>
            </a:r>
          </a:p>
          <a:p>
            <a:r>
              <a:rPr lang="en-US" dirty="0" smtClean="0"/>
              <a:t>Often a desire for self government </a:t>
            </a:r>
          </a:p>
          <a:p>
            <a:pPr lvl="1"/>
            <a:r>
              <a:rPr lang="en-US" dirty="0" smtClean="0"/>
              <a:t>Scotland</a:t>
            </a:r>
          </a:p>
          <a:p>
            <a:pPr lvl="1"/>
            <a:r>
              <a:rPr lang="en-US" dirty="0" smtClean="0"/>
              <a:t>China versus Nigeria…</a:t>
            </a:r>
          </a:p>
        </p:txBody>
      </p:sp>
    </p:spTree>
    <p:extLst>
      <p:ext uri="{BB962C8B-B14F-4D97-AF65-F5344CB8AC3E}">
        <p14:creationId xmlns:p14="http://schemas.microsoft.com/office/powerpoint/2010/main" val="3232487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Citizenship?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formal relationship between the state and individual</a:t>
            </a:r>
          </a:p>
          <a:p>
            <a:pPr lvl="1"/>
            <a:r>
              <a:rPr lang="en-US" dirty="0" smtClean="0"/>
              <a:t>Rights </a:t>
            </a:r>
          </a:p>
          <a:p>
            <a:pPr lvl="1"/>
            <a:r>
              <a:rPr lang="en-US" dirty="0" smtClean="0"/>
              <a:t>Privileges</a:t>
            </a:r>
          </a:p>
          <a:p>
            <a:pPr lvl="1"/>
            <a:r>
              <a:rPr lang="en-US" dirty="0" smtClean="0"/>
              <a:t>Purely political</a:t>
            </a:r>
          </a:p>
          <a:p>
            <a:pPr lvl="1"/>
            <a:r>
              <a:rPr lang="en-US" dirty="0" smtClean="0"/>
              <a:t>Basis for patriotism (pride in state)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778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Strong versus weak states (capacity)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733800"/>
          </a:xfrm>
        </p:spPr>
        <p:txBody>
          <a:bodyPr/>
          <a:lstStyle/>
          <a:p>
            <a:r>
              <a:rPr lang="en-US" sz="2400" dirty="0" smtClean="0"/>
              <a:t>Strong-government has ability to enact, execute and enforce policy</a:t>
            </a:r>
          </a:p>
          <a:p>
            <a:pPr lvl="1"/>
            <a:r>
              <a:rPr lang="en-US" sz="1800" dirty="0" smtClean="0"/>
              <a:t>Great Britain and national health system (Olympics) </a:t>
            </a:r>
          </a:p>
          <a:p>
            <a:r>
              <a:rPr lang="en-US" sz="2400" dirty="0" smtClean="0"/>
              <a:t>Weak state cannot carry out even popular programs</a:t>
            </a:r>
          </a:p>
          <a:p>
            <a:pPr lvl="1"/>
            <a:r>
              <a:rPr lang="en-US" sz="1800" dirty="0" smtClean="0"/>
              <a:t>Nigeria struggles with legal and law enforcement framework</a:t>
            </a:r>
          </a:p>
          <a:p>
            <a:r>
              <a:rPr lang="en-US" sz="2400" dirty="0" smtClean="0"/>
              <a:t>Failed states are unable to provide basic law and order</a:t>
            </a:r>
          </a:p>
          <a:p>
            <a:r>
              <a:rPr lang="en-US" sz="2400" dirty="0" smtClean="0"/>
              <a:t>To what extent are states autonomous? (need support of people)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099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774700"/>
            <a:ext cx="8761413" cy="1079500"/>
          </a:xfrm>
        </p:spPr>
        <p:txBody>
          <a:bodyPr/>
          <a:lstStyle/>
          <a:p>
            <a:r>
              <a:rPr lang="en-US" dirty="0" smtClean="0"/>
              <a:t>Kinds of Legitimacy </a:t>
            </a:r>
            <a:br>
              <a:rPr lang="en-US" dirty="0" smtClean="0"/>
            </a:br>
            <a:r>
              <a:rPr lang="en-US" dirty="0" smtClean="0"/>
              <a:t>(perception of right to rule)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Traditional Legitimacy</a:t>
            </a:r>
          </a:p>
          <a:p>
            <a:pPr lvl="1"/>
            <a:r>
              <a:rPr lang="en-US" sz="2000" dirty="0" smtClean="0"/>
              <a:t>Power obtained through traditions being maintained</a:t>
            </a:r>
          </a:p>
          <a:p>
            <a:pPr lvl="1"/>
            <a:r>
              <a:rPr lang="en-US" sz="2000" dirty="0" smtClean="0"/>
              <a:t>Consistency and predictability</a:t>
            </a:r>
          </a:p>
          <a:p>
            <a:pPr lvl="1"/>
            <a:r>
              <a:rPr lang="en-US" sz="2000" dirty="0" smtClean="0"/>
              <a:t>Like hereditary monarchs</a:t>
            </a:r>
          </a:p>
          <a:p>
            <a:pPr lvl="2"/>
            <a:r>
              <a:rPr lang="en-US" sz="1800" dirty="0" smtClean="0"/>
              <a:t>Examples Tsarist Russia</a:t>
            </a:r>
          </a:p>
          <a:p>
            <a:pPr lvl="2"/>
            <a:r>
              <a:rPr lang="en-US" sz="1800" dirty="0" smtClean="0"/>
              <a:t>China</a:t>
            </a:r>
          </a:p>
          <a:p>
            <a:pPr lvl="2"/>
            <a:r>
              <a:rPr lang="en-US" sz="1800" dirty="0" smtClean="0"/>
              <a:t>Iran before revolution of ‘79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51392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Kinds of Legitimacy </a:t>
            </a:r>
            <a:br>
              <a:rPr lang="en-US" dirty="0"/>
            </a:br>
            <a:r>
              <a:rPr lang="en-US" dirty="0"/>
              <a:t>(perception of right to rule)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Charismatic  (personality cult)</a:t>
            </a:r>
          </a:p>
          <a:p>
            <a:pPr lvl="1"/>
            <a:r>
              <a:rPr lang="en-US" sz="2400" dirty="0" smtClean="0"/>
              <a:t>Single individual captures loyalty and attention of the people</a:t>
            </a:r>
          </a:p>
          <a:p>
            <a:pPr lvl="1"/>
            <a:r>
              <a:rPr lang="en-US" sz="2400" dirty="0" smtClean="0"/>
              <a:t>Often after revolutions/upheaval/crisis</a:t>
            </a:r>
          </a:p>
          <a:p>
            <a:pPr lvl="2"/>
            <a:r>
              <a:rPr lang="en-US" sz="2000" dirty="0" smtClean="0"/>
              <a:t>Stalin</a:t>
            </a:r>
          </a:p>
          <a:p>
            <a:pPr lvl="2"/>
            <a:r>
              <a:rPr lang="en-US" sz="2000" dirty="0" smtClean="0"/>
              <a:t>Mao</a:t>
            </a:r>
          </a:p>
          <a:p>
            <a:pPr lvl="2"/>
            <a:r>
              <a:rPr lang="en-US" sz="2000" dirty="0" smtClean="0"/>
              <a:t>Khomeini</a:t>
            </a:r>
          </a:p>
          <a:p>
            <a:pPr lvl="2"/>
            <a:r>
              <a:rPr lang="en-US" sz="2000" dirty="0" smtClean="0"/>
              <a:t>Trump?</a:t>
            </a:r>
          </a:p>
        </p:txBody>
      </p:sp>
    </p:spTree>
    <p:extLst>
      <p:ext uri="{BB962C8B-B14F-4D97-AF65-F5344CB8AC3E}">
        <p14:creationId xmlns:p14="http://schemas.microsoft.com/office/powerpoint/2010/main" val="2137625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32</TotalTime>
  <Words>473</Words>
  <Application>Microsoft Office PowerPoint</Application>
  <PresentationFormat>Widescreen</PresentationFormat>
  <Paragraphs>94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 3</vt:lpstr>
      <vt:lpstr>Ion Boardroom</vt:lpstr>
      <vt:lpstr>Basics of States</vt:lpstr>
      <vt:lpstr>What is a state?</vt:lpstr>
      <vt:lpstr>What’s the difference between a state, nation and ethnicity?</vt:lpstr>
      <vt:lpstr>What’s the difference between a state, nation and ethnicity?</vt:lpstr>
      <vt:lpstr>What’s the difference between a state, nation and ethnicity?</vt:lpstr>
      <vt:lpstr>Citizenship?</vt:lpstr>
      <vt:lpstr>Strong versus weak states (capacity)</vt:lpstr>
      <vt:lpstr>Kinds of Legitimacy  (perception of right to rule)</vt:lpstr>
      <vt:lpstr>Kinds of Legitimacy  (perception of right to rule)</vt:lpstr>
      <vt:lpstr>Kinds of Legitimacy  (perception of right to rule)</vt:lpstr>
      <vt:lpstr>Kinds of state governments</vt:lpstr>
      <vt:lpstr>Kinds of state governments</vt:lpstr>
      <vt:lpstr>Kinds of state governments</vt:lpstr>
      <vt:lpstr>SUPRAnational Organizations</vt:lpstr>
      <vt:lpstr>Politics &amp; Society…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Basics of States</dc:title>
  <dc:creator>1</dc:creator>
  <cp:lastModifiedBy>Seim, Kara</cp:lastModifiedBy>
  <cp:revision>12</cp:revision>
  <dcterms:created xsi:type="dcterms:W3CDTF">2016-09-22T12:50:16Z</dcterms:created>
  <dcterms:modified xsi:type="dcterms:W3CDTF">2019-09-27T15:27:19Z</dcterms:modified>
</cp:coreProperties>
</file>